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
      <p:font typeface="Droid Serif" charset="1" panose="02020600060500020200"/>
      <p:regular r:id="rId14"/>
    </p:embeddedFont>
    <p:embeddedFont>
      <p:font typeface="Droid Serif Bold" charset="1" panose="02020800060500020200"/>
      <p:regular r:id="rId15"/>
    </p:embeddedFont>
    <p:embeddedFont>
      <p:font typeface="Droid Serif Italics" charset="1" panose="02020600060500090200"/>
      <p:regular r:id="rId16"/>
    </p:embeddedFont>
    <p:embeddedFont>
      <p:font typeface="Droid Serif Bold Italics" charset="1" panose="020208000605000902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notesSlides/notesSlide2.xml" Type="http://schemas.openxmlformats.org/officeDocument/2006/relationships/notesSlide"/><Relationship Id="rId6" Target="fonts/font6.fntdata" Type="http://schemas.openxmlformats.org/officeDocument/2006/relationships/font"/><Relationship Id="rId60" Target="notesSlides/notesSlide3.xml" Type="http://schemas.openxmlformats.org/officeDocument/2006/relationships/notesSlide"/><Relationship Id="rId61" Target="notesSlides/notesSlide4.xml" Type="http://schemas.openxmlformats.org/officeDocument/2006/relationships/notesSlide"/><Relationship Id="rId62" Target="notesSlides/notesSlide5.xml" Type="http://schemas.openxmlformats.org/officeDocument/2006/relationships/notesSlide"/><Relationship Id="rId63" Target="notesSlides/notesSlide6.xml" Type="http://schemas.openxmlformats.org/officeDocument/2006/relationships/notesSlide"/><Relationship Id="rId64" Target="notesSlides/notesSlide7.xml" Type="http://schemas.openxmlformats.org/officeDocument/2006/relationships/notesSlide"/><Relationship Id="rId65" Target="notesSlides/notesSlide8.xml" Type="http://schemas.openxmlformats.org/officeDocument/2006/relationships/notesSlide"/><Relationship Id="rId66" Target="notesSlides/notesSlide9.xml" Type="http://schemas.openxmlformats.org/officeDocument/2006/relationships/notesSlide"/><Relationship Id="rId67" Target="notesSlides/notesSlide10.xml" Type="http://schemas.openxmlformats.org/officeDocument/2006/relationships/notesSlide"/><Relationship Id="rId68" Target="notesSlides/notesSlide11.xml" Type="http://schemas.openxmlformats.org/officeDocument/2006/relationships/notesSlide"/><Relationship Id="rId69" Target="notesSlides/notesSlide12.xml" Type="http://schemas.openxmlformats.org/officeDocument/2006/relationships/notesSlide"/><Relationship Id="rId7" Target="fonts/font7.fntdata" Type="http://schemas.openxmlformats.org/officeDocument/2006/relationships/font"/><Relationship Id="rId70" Target="notesSlides/notesSlide1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where it can classify new images based on their textual descriptions without the need for explicit training on specific image classes.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Linear Algebra, one common way to measure if two vectors are of similar characteristics (they are like each other) is to calculate their dot product  (multiplying the matching entries and take the sum of them); if the final number is big, they are alike and if it is small they are not (relatively speaking)!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youtube.com/watch?si=eOmzfNdi5KDjLpAe&amp;v=7n-mHI4yhO8&amp;feature=youtu.be" TargetMode="External" Type="http://schemas.openxmlformats.org/officeDocument/2006/relationships/hyperlink"/><Relationship Id="rId11" Target="http://3.91.157.28:8501"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9257892" y="3220938"/>
            <a:ext cx="14910700" cy="12118332"/>
          </a:xfrm>
          <a:custGeom>
            <a:avLst/>
            <a:gdLst/>
            <a:ahLst/>
            <a:cxnLst/>
            <a:rect r="r" b="b" t="t" l="l"/>
            <a:pathLst>
              <a:path h="12118332" w="14910700">
                <a:moveTo>
                  <a:pt x="0" y="0"/>
                </a:moveTo>
                <a:lnTo>
                  <a:pt x="14910700" y="0"/>
                </a:lnTo>
                <a:lnTo>
                  <a:pt x="14910700" y="12118333"/>
                </a:lnTo>
                <a:lnTo>
                  <a:pt x="0" y="12118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804231" y="5191125"/>
            <a:ext cx="10679538" cy="0"/>
          </a:xfrm>
          <a:prstGeom prst="line">
            <a:avLst/>
          </a:prstGeom>
          <a:ln cap="rnd" w="95250">
            <a:solidFill>
              <a:srgbClr val="283035"/>
            </a:solidFill>
            <a:prstDash val="solid"/>
            <a:headEnd type="none" len="sm" w="sm"/>
            <a:tailEnd type="none" len="sm" w="sm"/>
          </a:ln>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6" id="6"/>
          <p:cNvSpPr/>
          <p:nvPr/>
        </p:nvSpPr>
        <p:spPr>
          <a:xfrm flipH="false" flipV="false" rot="0">
            <a:off x="0" y="6396896"/>
            <a:ext cx="7072409" cy="3967196"/>
          </a:xfrm>
          <a:custGeom>
            <a:avLst/>
            <a:gdLst/>
            <a:ahLst/>
            <a:cxnLst/>
            <a:rect r="r" b="b" t="t" l="l"/>
            <a:pathLst>
              <a:path h="3967196" w="7072409">
                <a:moveTo>
                  <a:pt x="0" y="0"/>
                </a:moveTo>
                <a:lnTo>
                  <a:pt x="7072409" y="0"/>
                </a:lnTo>
                <a:lnTo>
                  <a:pt x="7072409" y="3967196"/>
                </a:lnTo>
                <a:lnTo>
                  <a:pt x="0" y="3967196"/>
                </a:lnTo>
                <a:lnTo>
                  <a:pt x="0" y="0"/>
                </a:lnTo>
                <a:close/>
              </a:path>
            </a:pathLst>
          </a:custGeom>
          <a:blipFill>
            <a:blip r:embed="rId6"/>
            <a:stretch>
              <a:fillRect l="0" t="0" r="0" b="0"/>
            </a:stretch>
          </a:blipFill>
        </p:spPr>
      </p:sp>
      <p:sp>
        <p:nvSpPr>
          <p:cNvPr name="TextBox 7" id="7"/>
          <p:cNvSpPr txBox="true"/>
          <p:nvPr/>
        </p:nvSpPr>
        <p:spPr>
          <a:xfrm rot="0">
            <a:off x="1353980" y="3950806"/>
            <a:ext cx="15580040" cy="1114105"/>
          </a:xfrm>
          <a:prstGeom prst="rect">
            <a:avLst/>
          </a:prstGeom>
        </p:spPr>
        <p:txBody>
          <a:bodyPr anchor="t" rtlCol="false" tIns="0" lIns="0" bIns="0" rIns="0">
            <a:spAutoFit/>
          </a:bodyPr>
          <a:lstStyle/>
          <a:p>
            <a:pPr algn="ctr">
              <a:lnSpc>
                <a:spcPts val="9272"/>
              </a:lnSpc>
            </a:pPr>
            <a:r>
              <a:rPr lang="en-US" sz="6100">
                <a:solidFill>
                  <a:srgbClr val="283035"/>
                </a:solidFill>
                <a:latin typeface="Droid Serif Bold"/>
              </a:rPr>
              <a:t>Churn Prediction Project</a:t>
            </a:r>
          </a:p>
        </p:txBody>
      </p:sp>
      <p:sp>
        <p:nvSpPr>
          <p:cNvPr name="TextBox 8" id="8"/>
          <p:cNvSpPr txBox="true"/>
          <p:nvPr/>
        </p:nvSpPr>
        <p:spPr>
          <a:xfrm rot="0">
            <a:off x="7072409" y="5836306"/>
            <a:ext cx="4143182" cy="652120"/>
          </a:xfrm>
          <a:prstGeom prst="rect">
            <a:avLst/>
          </a:prstGeom>
        </p:spPr>
        <p:txBody>
          <a:bodyPr anchor="t" rtlCol="false" tIns="0" lIns="0" bIns="0" rIns="0">
            <a:spAutoFit/>
          </a:bodyPr>
          <a:lstStyle/>
          <a:p>
            <a:pPr algn="ctr">
              <a:lnSpc>
                <a:spcPts val="4839"/>
              </a:lnSpc>
            </a:pPr>
            <a:r>
              <a:rPr lang="en-US" sz="3999">
                <a:solidFill>
                  <a:srgbClr val="7F7365"/>
                </a:solidFill>
                <a:latin typeface="Poppins Bold"/>
              </a:rPr>
              <a:t>By: G-1  Team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1249318" y="4272029"/>
            <a:ext cx="14757621" cy="4405441"/>
          </a:xfrm>
          <a:custGeom>
            <a:avLst/>
            <a:gdLst/>
            <a:ahLst/>
            <a:cxnLst/>
            <a:rect r="r" b="b" t="t" l="l"/>
            <a:pathLst>
              <a:path h="4405441" w="14757621">
                <a:moveTo>
                  <a:pt x="0" y="0"/>
                </a:moveTo>
                <a:lnTo>
                  <a:pt x="14757621" y="0"/>
                </a:lnTo>
                <a:lnTo>
                  <a:pt x="14757621" y="4405441"/>
                </a:lnTo>
                <a:lnTo>
                  <a:pt x="0" y="4405441"/>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2650852" y="3061798"/>
            <a:ext cx="12986296"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Employee Departure Analysis Across Factors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1028700" y="4503469"/>
            <a:ext cx="15076034" cy="4397714"/>
          </a:xfrm>
          <a:custGeom>
            <a:avLst/>
            <a:gdLst/>
            <a:ahLst/>
            <a:cxnLst/>
            <a:rect r="r" b="b" t="t" l="l"/>
            <a:pathLst>
              <a:path h="4397714" w="15076034">
                <a:moveTo>
                  <a:pt x="0" y="0"/>
                </a:moveTo>
                <a:lnTo>
                  <a:pt x="15076034" y="0"/>
                </a:lnTo>
                <a:lnTo>
                  <a:pt x="15076034" y="4397714"/>
                </a:lnTo>
                <a:lnTo>
                  <a:pt x="0" y="4397714"/>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2650852" y="3061798"/>
            <a:ext cx="12986296"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Employee Departure Analysis Across Factors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3091037" y="4376660"/>
            <a:ext cx="12453939" cy="4578801"/>
          </a:xfrm>
          <a:custGeom>
            <a:avLst/>
            <a:gdLst/>
            <a:ahLst/>
            <a:cxnLst/>
            <a:rect r="r" b="b" t="t" l="l"/>
            <a:pathLst>
              <a:path h="4578801" w="12453939">
                <a:moveTo>
                  <a:pt x="0" y="0"/>
                </a:moveTo>
                <a:lnTo>
                  <a:pt x="12453939" y="0"/>
                </a:lnTo>
                <a:lnTo>
                  <a:pt x="12453939" y="4578801"/>
                </a:lnTo>
                <a:lnTo>
                  <a:pt x="0" y="4578801"/>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2650852" y="3061798"/>
            <a:ext cx="12986296"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Employee Departure Analysis Across Factors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5627889" y="4524547"/>
            <a:ext cx="7032222" cy="4733753"/>
          </a:xfrm>
          <a:custGeom>
            <a:avLst/>
            <a:gdLst/>
            <a:ahLst/>
            <a:cxnLst/>
            <a:rect r="r" b="b" t="t" l="l"/>
            <a:pathLst>
              <a:path h="4733753" w="7032222">
                <a:moveTo>
                  <a:pt x="0" y="0"/>
                </a:moveTo>
                <a:lnTo>
                  <a:pt x="7032222" y="0"/>
                </a:lnTo>
                <a:lnTo>
                  <a:pt x="7032222" y="4733753"/>
                </a:lnTo>
                <a:lnTo>
                  <a:pt x="0" y="4733753"/>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2650852" y="3061798"/>
            <a:ext cx="12986296"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Employee Departure Analysis Across Factors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27995">
            <a:off x="13421212" y="173436"/>
            <a:ext cx="15366864" cy="12489070"/>
          </a:xfrm>
          <a:custGeom>
            <a:avLst/>
            <a:gdLst/>
            <a:ahLst/>
            <a:cxnLst/>
            <a:rect r="r" b="b" t="t" l="l"/>
            <a:pathLst>
              <a:path h="12489070" w="15366864">
                <a:moveTo>
                  <a:pt x="0" y="0"/>
                </a:moveTo>
                <a:lnTo>
                  <a:pt x="15366864" y="0"/>
                </a:lnTo>
                <a:lnTo>
                  <a:pt x="15366864" y="12489070"/>
                </a:lnTo>
                <a:lnTo>
                  <a:pt x="0" y="124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6038994" y="4842592"/>
            <a:ext cx="6210012" cy="4676199"/>
          </a:xfrm>
          <a:custGeom>
            <a:avLst/>
            <a:gdLst/>
            <a:ahLst/>
            <a:cxnLst/>
            <a:rect r="r" b="b" t="t" l="l"/>
            <a:pathLst>
              <a:path h="4676199" w="6210012">
                <a:moveTo>
                  <a:pt x="0" y="0"/>
                </a:moveTo>
                <a:lnTo>
                  <a:pt x="6210012" y="0"/>
                </a:lnTo>
                <a:lnTo>
                  <a:pt x="6210012" y="4676199"/>
                </a:lnTo>
                <a:lnTo>
                  <a:pt x="0" y="4676199"/>
                </a:lnTo>
                <a:lnTo>
                  <a:pt x="0" y="0"/>
                </a:lnTo>
                <a:close/>
              </a:path>
            </a:pathLst>
          </a:custGeom>
          <a:blipFill>
            <a:blip r:embed="rId6"/>
            <a:stretch>
              <a:fillRect l="0" t="0" r="0" b="-12142"/>
            </a:stretch>
          </a:blipFill>
        </p:spPr>
      </p:sp>
      <p:sp>
        <p:nvSpPr>
          <p:cNvPr name="TextBox 6" id="6"/>
          <p:cNvSpPr txBox="true"/>
          <p:nvPr/>
        </p:nvSpPr>
        <p:spPr>
          <a:xfrm rot="0">
            <a:off x="2379340" y="3878287"/>
            <a:ext cx="13529320" cy="939750"/>
          </a:xfrm>
          <a:prstGeom prst="rect">
            <a:avLst/>
          </a:prstGeom>
        </p:spPr>
        <p:txBody>
          <a:bodyPr anchor="t" rtlCol="false" tIns="0" lIns="0" bIns="0" rIns="0">
            <a:spAutoFit/>
          </a:bodyPr>
          <a:lstStyle/>
          <a:p>
            <a:pPr algn="ctr">
              <a:lnSpc>
                <a:spcPts val="6999"/>
              </a:lnSpc>
            </a:pPr>
            <a:r>
              <a:rPr lang="en-US" sz="6999">
                <a:solidFill>
                  <a:srgbClr val="283035"/>
                </a:solidFill>
                <a:latin typeface="Droid Serif Bold"/>
              </a:rPr>
              <a:t>Clustering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27995">
            <a:off x="13421212" y="173436"/>
            <a:ext cx="15366864" cy="12489070"/>
          </a:xfrm>
          <a:custGeom>
            <a:avLst/>
            <a:gdLst/>
            <a:ahLst/>
            <a:cxnLst/>
            <a:rect r="r" b="b" t="t" l="l"/>
            <a:pathLst>
              <a:path h="12489070" w="15366864">
                <a:moveTo>
                  <a:pt x="0" y="0"/>
                </a:moveTo>
                <a:lnTo>
                  <a:pt x="15366864" y="0"/>
                </a:lnTo>
                <a:lnTo>
                  <a:pt x="15366864" y="12489070"/>
                </a:lnTo>
                <a:lnTo>
                  <a:pt x="0" y="124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5830246" y="5530393"/>
            <a:ext cx="6627507" cy="4152532"/>
          </a:xfrm>
          <a:custGeom>
            <a:avLst/>
            <a:gdLst/>
            <a:ahLst/>
            <a:cxnLst/>
            <a:rect r="r" b="b" t="t" l="l"/>
            <a:pathLst>
              <a:path h="4152532" w="6627507">
                <a:moveTo>
                  <a:pt x="0" y="0"/>
                </a:moveTo>
                <a:lnTo>
                  <a:pt x="6627508" y="0"/>
                </a:lnTo>
                <a:lnTo>
                  <a:pt x="6627508" y="4152532"/>
                </a:lnTo>
                <a:lnTo>
                  <a:pt x="0" y="4152532"/>
                </a:lnTo>
                <a:lnTo>
                  <a:pt x="0" y="0"/>
                </a:lnTo>
                <a:close/>
              </a:path>
            </a:pathLst>
          </a:custGeom>
          <a:blipFill>
            <a:blip r:embed="rId6"/>
            <a:stretch>
              <a:fillRect l="0" t="0" r="0" b="-4273"/>
            </a:stretch>
          </a:blipFill>
        </p:spPr>
      </p:sp>
      <p:sp>
        <p:nvSpPr>
          <p:cNvPr name="TextBox 6" id="6"/>
          <p:cNvSpPr txBox="true"/>
          <p:nvPr/>
        </p:nvSpPr>
        <p:spPr>
          <a:xfrm rot="0">
            <a:off x="3592126" y="3790504"/>
            <a:ext cx="11103747" cy="101219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Grouping similar data points together based on their inherent characteristics or patterns.</a:t>
            </a:r>
          </a:p>
        </p:txBody>
      </p:sp>
      <p:sp>
        <p:nvSpPr>
          <p:cNvPr name="TextBox 7" id="7"/>
          <p:cNvSpPr txBox="true"/>
          <p:nvPr/>
        </p:nvSpPr>
        <p:spPr>
          <a:xfrm rot="0">
            <a:off x="6355519" y="2680798"/>
            <a:ext cx="5576962" cy="781025"/>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What is clustering?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27995">
            <a:off x="14700887" y="430730"/>
            <a:ext cx="14222462" cy="11558983"/>
          </a:xfrm>
          <a:custGeom>
            <a:avLst/>
            <a:gdLst/>
            <a:ahLst/>
            <a:cxnLst/>
            <a:rect r="r" b="b" t="t" l="l"/>
            <a:pathLst>
              <a:path h="11558983" w="14222462">
                <a:moveTo>
                  <a:pt x="0" y="0"/>
                </a:moveTo>
                <a:lnTo>
                  <a:pt x="14222462" y="0"/>
                </a:lnTo>
                <a:lnTo>
                  <a:pt x="14222462" y="11558983"/>
                </a:lnTo>
                <a:lnTo>
                  <a:pt x="0" y="11558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3935593" y="3253167"/>
            <a:ext cx="10844156" cy="6902289"/>
          </a:xfrm>
          <a:custGeom>
            <a:avLst/>
            <a:gdLst/>
            <a:ahLst/>
            <a:cxnLst/>
            <a:rect r="r" b="b" t="t" l="l"/>
            <a:pathLst>
              <a:path h="6902289" w="10844156">
                <a:moveTo>
                  <a:pt x="0" y="0"/>
                </a:moveTo>
                <a:lnTo>
                  <a:pt x="10844156" y="0"/>
                </a:lnTo>
                <a:lnTo>
                  <a:pt x="10844156" y="6902289"/>
                </a:lnTo>
                <a:lnTo>
                  <a:pt x="0" y="6902289"/>
                </a:lnTo>
                <a:lnTo>
                  <a:pt x="0" y="0"/>
                </a:lnTo>
                <a:close/>
              </a:path>
            </a:pathLst>
          </a:custGeom>
          <a:blipFill>
            <a:blip r:embed="rId6"/>
            <a:stretch>
              <a:fillRect l="0" t="0" r="0" b="0"/>
            </a:stretch>
          </a:blipFill>
        </p:spPr>
      </p:sp>
      <p:sp>
        <p:nvSpPr>
          <p:cNvPr name="TextBox 6" id="6"/>
          <p:cNvSpPr txBox="true"/>
          <p:nvPr/>
        </p:nvSpPr>
        <p:spPr>
          <a:xfrm rot="0">
            <a:off x="3508251" y="2195678"/>
            <a:ext cx="11271498"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clustering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283070"/>
            <a:ext cx="11356880" cy="949335"/>
          </a:xfrm>
          <a:prstGeom prst="rect">
            <a:avLst/>
          </a:prstGeom>
        </p:spPr>
        <p:txBody>
          <a:bodyPr anchor="t" rtlCol="false" tIns="0" lIns="0" bIns="0" rIns="0">
            <a:spAutoFit/>
          </a:bodyPr>
          <a:lstStyle/>
          <a:p>
            <a:pPr algn="ctr">
              <a:lnSpc>
                <a:spcPts val="7000"/>
              </a:lnSpc>
            </a:pPr>
            <a:r>
              <a:rPr lang="en-US" sz="7000">
                <a:solidFill>
                  <a:srgbClr val="283035"/>
                </a:solidFill>
                <a:latin typeface="Droid Serif Bold"/>
              </a:rPr>
              <a:t>Predictive Model</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2434448" y="3287462"/>
            <a:ext cx="13412715" cy="10900879"/>
          </a:xfrm>
          <a:custGeom>
            <a:avLst/>
            <a:gdLst/>
            <a:ahLst/>
            <a:cxnLst/>
            <a:rect r="r" b="b" t="t" l="l"/>
            <a:pathLst>
              <a:path h="10900879" w="13412715">
                <a:moveTo>
                  <a:pt x="0" y="0"/>
                </a:moveTo>
                <a:lnTo>
                  <a:pt x="13412715" y="0"/>
                </a:lnTo>
                <a:lnTo>
                  <a:pt x="13412715" y="10900879"/>
                </a:lnTo>
                <a:lnTo>
                  <a:pt x="0" y="10900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5" id="5"/>
          <p:cNvSpPr txBox="true"/>
          <p:nvPr/>
        </p:nvSpPr>
        <p:spPr>
          <a:xfrm rot="0">
            <a:off x="3592126" y="4266754"/>
            <a:ext cx="6952526" cy="2555116"/>
          </a:xfrm>
          <a:prstGeom prst="rect">
            <a:avLst/>
          </a:prstGeom>
        </p:spPr>
        <p:txBody>
          <a:bodyPr anchor="t" rtlCol="false" tIns="0" lIns="0" bIns="0" rIns="0">
            <a:spAutoFit/>
          </a:bodyPr>
          <a:lstStyle/>
          <a:p>
            <a:pPr>
              <a:lnSpc>
                <a:spcPts val="4060"/>
              </a:lnSpc>
            </a:pPr>
            <a:r>
              <a:rPr lang="en-US" sz="2900">
                <a:solidFill>
                  <a:srgbClr val="000000"/>
                </a:solidFill>
                <a:latin typeface="Canva Sans Bold"/>
              </a:rPr>
              <a:t>Classification algorithms we applied:</a:t>
            </a:r>
          </a:p>
          <a:p>
            <a:pPr marL="626111" indent="-313055" lvl="1">
              <a:lnSpc>
                <a:spcPts val="4060"/>
              </a:lnSpc>
              <a:buFont typeface="Arial"/>
              <a:buChar char="•"/>
            </a:pPr>
            <a:r>
              <a:rPr lang="en-US" sz="2900">
                <a:solidFill>
                  <a:srgbClr val="000000"/>
                </a:solidFill>
                <a:latin typeface="Canva Sans Bold"/>
              </a:rPr>
              <a:t> </a:t>
            </a:r>
            <a:r>
              <a:rPr lang="en-US" sz="2900">
                <a:solidFill>
                  <a:srgbClr val="000000"/>
                </a:solidFill>
                <a:latin typeface="Canva Sans"/>
              </a:rPr>
              <a:t>Support Vector Machine (SVM)</a:t>
            </a:r>
          </a:p>
          <a:p>
            <a:pPr marL="626111" indent="-313055" lvl="1">
              <a:lnSpc>
                <a:spcPts val="4060"/>
              </a:lnSpc>
              <a:buFont typeface="Arial"/>
              <a:buChar char="•"/>
            </a:pPr>
            <a:r>
              <a:rPr lang="en-US" sz="2900">
                <a:solidFill>
                  <a:srgbClr val="000000"/>
                </a:solidFill>
                <a:latin typeface="Canva Sans"/>
              </a:rPr>
              <a:t> Random Forest (Bagging)</a:t>
            </a:r>
          </a:p>
          <a:p>
            <a:pPr marL="626111" indent="-313055" lvl="1">
              <a:lnSpc>
                <a:spcPts val="4060"/>
              </a:lnSpc>
              <a:buFont typeface="Arial"/>
              <a:buChar char="•"/>
            </a:pPr>
            <a:r>
              <a:rPr lang="en-US" sz="2900">
                <a:solidFill>
                  <a:srgbClr val="000000"/>
                </a:solidFill>
                <a:latin typeface="Canva Sans"/>
              </a:rPr>
              <a:t> XGBoost (Boosting)</a:t>
            </a:r>
          </a:p>
          <a:p>
            <a:pPr marL="626111" indent="-313055" lvl="1">
              <a:lnSpc>
                <a:spcPts val="4060"/>
              </a:lnSpc>
              <a:buFont typeface="Arial"/>
              <a:buChar char="•"/>
            </a:pPr>
            <a:r>
              <a:rPr lang="en-US" sz="2900">
                <a:solidFill>
                  <a:srgbClr val="000000"/>
                </a:solidFill>
                <a:latin typeface="Canva Sans"/>
              </a:rPr>
              <a:t> Multi Layer perceptrons (MLP)</a:t>
            </a:r>
          </a:p>
        </p:txBody>
      </p:sp>
      <p:sp>
        <p:nvSpPr>
          <p:cNvPr name="TextBox 6" id="6"/>
          <p:cNvSpPr txBox="true"/>
          <p:nvPr/>
        </p:nvSpPr>
        <p:spPr>
          <a:xfrm rot="0">
            <a:off x="5394772" y="2680798"/>
            <a:ext cx="7498457" cy="781025"/>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Predictive Model Building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3475025" y="3597705"/>
            <a:ext cx="12500645" cy="10159615"/>
          </a:xfrm>
          <a:custGeom>
            <a:avLst/>
            <a:gdLst/>
            <a:ahLst/>
            <a:cxnLst/>
            <a:rect r="r" b="b" t="t" l="l"/>
            <a:pathLst>
              <a:path h="10159615" w="12500645">
                <a:moveTo>
                  <a:pt x="0" y="0"/>
                </a:moveTo>
                <a:lnTo>
                  <a:pt x="12500645" y="0"/>
                </a:lnTo>
                <a:lnTo>
                  <a:pt x="12500645" y="10159615"/>
                </a:lnTo>
                <a:lnTo>
                  <a:pt x="0" y="10159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3870253" y="2649810"/>
            <a:ext cx="10547494" cy="7228969"/>
          </a:xfrm>
          <a:custGeom>
            <a:avLst/>
            <a:gdLst/>
            <a:ahLst/>
            <a:cxnLst/>
            <a:rect r="r" b="b" t="t" l="l"/>
            <a:pathLst>
              <a:path h="7228969" w="10547494">
                <a:moveTo>
                  <a:pt x="0" y="0"/>
                </a:moveTo>
                <a:lnTo>
                  <a:pt x="10547494" y="0"/>
                </a:lnTo>
                <a:lnTo>
                  <a:pt x="10547494" y="7228970"/>
                </a:lnTo>
                <a:lnTo>
                  <a:pt x="0" y="7228970"/>
                </a:lnTo>
                <a:lnTo>
                  <a:pt x="0" y="0"/>
                </a:lnTo>
                <a:close/>
              </a:path>
            </a:pathLst>
          </a:custGeom>
          <a:blipFill>
            <a:blip r:embed="rId7"/>
            <a:stretch>
              <a:fillRect l="0" t="0" r="0" b="-530"/>
            </a:stretch>
          </a:blipFill>
        </p:spPr>
      </p:sp>
      <p:sp>
        <p:nvSpPr>
          <p:cNvPr name="TextBox 6" id="6"/>
          <p:cNvSpPr txBox="true"/>
          <p:nvPr/>
        </p:nvSpPr>
        <p:spPr>
          <a:xfrm rot="0">
            <a:off x="3592525" y="1919239"/>
            <a:ext cx="11102950" cy="781025"/>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Predictive Models Results Comparison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8269">
            <a:off x="9029841" y="4333672"/>
            <a:ext cx="14275545" cy="11602125"/>
          </a:xfrm>
          <a:custGeom>
            <a:avLst/>
            <a:gdLst/>
            <a:ahLst/>
            <a:cxnLst/>
            <a:rect r="r" b="b" t="t" l="l"/>
            <a:pathLst>
              <a:path h="11602125" w="14275545">
                <a:moveTo>
                  <a:pt x="0" y="0"/>
                </a:moveTo>
                <a:lnTo>
                  <a:pt x="14275545" y="0"/>
                </a:lnTo>
                <a:lnTo>
                  <a:pt x="14275545" y="11602125"/>
                </a:lnTo>
                <a:lnTo>
                  <a:pt x="0" y="11602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3237838" y="3829050"/>
            <a:ext cx="10679538" cy="0"/>
          </a:xfrm>
          <a:prstGeom prst="line">
            <a:avLst/>
          </a:prstGeom>
          <a:ln cap="rnd" w="95250">
            <a:solidFill>
              <a:srgbClr val="283035"/>
            </a:solidFill>
            <a:prstDash val="solid"/>
            <a:headEnd type="none" len="sm" w="sm"/>
            <a:tailEnd type="none" len="sm" w="sm"/>
          </a:ln>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6" id="6"/>
          <p:cNvSpPr txBox="true"/>
          <p:nvPr/>
        </p:nvSpPr>
        <p:spPr>
          <a:xfrm rot="0">
            <a:off x="6372613" y="2896202"/>
            <a:ext cx="5542774" cy="614045"/>
          </a:xfrm>
          <a:prstGeom prst="rect">
            <a:avLst/>
          </a:prstGeom>
        </p:spPr>
        <p:txBody>
          <a:bodyPr anchor="t" rtlCol="false" tIns="0" lIns="0" bIns="0" rIns="0">
            <a:spAutoFit/>
          </a:bodyPr>
          <a:lstStyle/>
          <a:p>
            <a:pPr algn="ctr">
              <a:lnSpc>
                <a:spcPts val="4839"/>
              </a:lnSpc>
            </a:pPr>
            <a:r>
              <a:rPr lang="en-US" sz="3999">
                <a:solidFill>
                  <a:srgbClr val="8A4C8E"/>
                </a:solidFill>
                <a:latin typeface="Droid Serif Bold"/>
              </a:rPr>
              <a:t>G-1  Team Members </a:t>
            </a:r>
          </a:p>
        </p:txBody>
      </p:sp>
      <p:sp>
        <p:nvSpPr>
          <p:cNvPr name="TextBox 7" id="7"/>
          <p:cNvSpPr txBox="true"/>
          <p:nvPr/>
        </p:nvSpPr>
        <p:spPr>
          <a:xfrm rot="0">
            <a:off x="2884209" y="4010025"/>
            <a:ext cx="7627132" cy="3090545"/>
          </a:xfrm>
          <a:prstGeom prst="rect">
            <a:avLst/>
          </a:prstGeom>
        </p:spPr>
        <p:txBody>
          <a:bodyPr anchor="t" rtlCol="false" tIns="0" lIns="0" bIns="0" rIns="0">
            <a:spAutoFit/>
          </a:bodyPr>
          <a:lstStyle/>
          <a:p>
            <a:pPr marL="863596" indent="-431798" lvl="1">
              <a:lnSpc>
                <a:spcPts val="4839"/>
              </a:lnSpc>
              <a:buFont typeface="Arial"/>
              <a:buChar char="•"/>
            </a:pPr>
            <a:r>
              <a:rPr lang="en-US" sz="3999">
                <a:solidFill>
                  <a:srgbClr val="283035"/>
                </a:solidFill>
                <a:latin typeface="Poppins"/>
              </a:rPr>
              <a:t>Ammar Alhawashem</a:t>
            </a:r>
          </a:p>
          <a:p>
            <a:pPr marL="863596" indent="-431798" lvl="1">
              <a:lnSpc>
                <a:spcPts val="4839"/>
              </a:lnSpc>
              <a:buFont typeface="Arial"/>
              <a:buChar char="•"/>
            </a:pPr>
            <a:r>
              <a:rPr lang="en-US" sz="3999">
                <a:solidFill>
                  <a:srgbClr val="283035"/>
                </a:solidFill>
                <a:latin typeface="Poppins"/>
              </a:rPr>
              <a:t>Maram Alzahrani</a:t>
            </a:r>
          </a:p>
          <a:p>
            <a:pPr marL="863596" indent="-431798" lvl="1">
              <a:lnSpc>
                <a:spcPts val="4839"/>
              </a:lnSpc>
              <a:buFont typeface="Arial"/>
              <a:buChar char="•"/>
            </a:pPr>
            <a:r>
              <a:rPr lang="en-US" sz="3999">
                <a:solidFill>
                  <a:srgbClr val="283035"/>
                </a:solidFill>
                <a:latin typeface="Poppins"/>
              </a:rPr>
              <a:t>Noof Alsafi</a:t>
            </a:r>
          </a:p>
          <a:p>
            <a:pPr marL="863596" indent="-431798" lvl="1">
              <a:lnSpc>
                <a:spcPts val="4839"/>
              </a:lnSpc>
              <a:buFont typeface="Arial"/>
              <a:buChar char="•"/>
            </a:pPr>
            <a:r>
              <a:rPr lang="en-US" sz="3999">
                <a:solidFill>
                  <a:srgbClr val="283035"/>
                </a:solidFill>
                <a:latin typeface="Poppins"/>
              </a:rPr>
              <a:t>Taif Alzahr</a:t>
            </a:r>
          </a:p>
          <a:p>
            <a:pPr marL="863596" indent="-431798" lvl="1">
              <a:lnSpc>
                <a:spcPts val="4839"/>
              </a:lnSpc>
              <a:buFont typeface="Arial"/>
              <a:buChar char="•"/>
            </a:pPr>
            <a:r>
              <a:rPr lang="en-US" sz="3999">
                <a:solidFill>
                  <a:srgbClr val="283035"/>
                </a:solidFill>
                <a:latin typeface="Poppins"/>
              </a:rPr>
              <a:t>Sara</a:t>
            </a:r>
          </a:p>
        </p:txBody>
      </p:sp>
      <p:sp>
        <p:nvSpPr>
          <p:cNvPr name="TextBox 8" id="8"/>
          <p:cNvSpPr txBox="true"/>
          <p:nvPr/>
        </p:nvSpPr>
        <p:spPr>
          <a:xfrm rot="0">
            <a:off x="9632168" y="4010025"/>
            <a:ext cx="7627132" cy="3090545"/>
          </a:xfrm>
          <a:prstGeom prst="rect">
            <a:avLst/>
          </a:prstGeom>
        </p:spPr>
        <p:txBody>
          <a:bodyPr anchor="t" rtlCol="false" tIns="0" lIns="0" bIns="0" rIns="0">
            <a:spAutoFit/>
          </a:bodyPr>
          <a:lstStyle/>
          <a:p>
            <a:pPr marL="863596" indent="-431798" lvl="1">
              <a:lnSpc>
                <a:spcPts val="4839"/>
              </a:lnSpc>
              <a:buFont typeface="Arial"/>
              <a:buChar char="•"/>
            </a:pPr>
            <a:r>
              <a:rPr lang="en-US" sz="3999">
                <a:solidFill>
                  <a:srgbClr val="283035"/>
                </a:solidFill>
                <a:latin typeface="Poppins"/>
              </a:rPr>
              <a:t>Noura Alajmi</a:t>
            </a:r>
          </a:p>
          <a:p>
            <a:pPr marL="863596" indent="-431798" lvl="1">
              <a:lnSpc>
                <a:spcPts val="4839"/>
              </a:lnSpc>
              <a:buFont typeface="Arial"/>
              <a:buChar char="•"/>
            </a:pPr>
            <a:r>
              <a:rPr lang="en-US" sz="3999">
                <a:solidFill>
                  <a:srgbClr val="283035"/>
                </a:solidFill>
                <a:latin typeface="Poppins"/>
              </a:rPr>
              <a:t>Hibah Sindi</a:t>
            </a:r>
          </a:p>
          <a:p>
            <a:pPr marL="863596" indent="-431798" lvl="1">
              <a:lnSpc>
                <a:spcPts val="4839"/>
              </a:lnSpc>
              <a:buFont typeface="Arial"/>
              <a:buChar char="•"/>
            </a:pPr>
            <a:r>
              <a:rPr lang="en-US" sz="3999">
                <a:solidFill>
                  <a:srgbClr val="283035"/>
                </a:solidFill>
                <a:latin typeface="Poppins"/>
              </a:rPr>
              <a:t>Shahad Ali</a:t>
            </a:r>
          </a:p>
          <a:p>
            <a:pPr marL="863596" indent="-431798" lvl="1">
              <a:lnSpc>
                <a:spcPts val="4839"/>
              </a:lnSpc>
              <a:buFont typeface="Arial"/>
              <a:buChar char="•"/>
            </a:pPr>
            <a:r>
              <a:rPr lang="en-US" sz="3999">
                <a:solidFill>
                  <a:srgbClr val="283035"/>
                </a:solidFill>
                <a:latin typeface="Poppins"/>
              </a:rPr>
              <a:t>Reema Almeshal</a:t>
            </a:r>
          </a:p>
          <a:p>
            <a:pPr marL="863596" indent="-431798" lvl="1">
              <a:lnSpc>
                <a:spcPts val="4839"/>
              </a:lnSpc>
              <a:buFont typeface="Arial"/>
              <a:buChar char="•"/>
            </a:pPr>
            <a:r>
              <a:rPr lang="en-US" sz="3999">
                <a:solidFill>
                  <a:srgbClr val="283035"/>
                </a:solidFill>
                <a:latin typeface="Poppins"/>
              </a:rPr>
              <a:t>Raya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3475025" y="3597705"/>
            <a:ext cx="12500645" cy="10159615"/>
          </a:xfrm>
          <a:custGeom>
            <a:avLst/>
            <a:gdLst/>
            <a:ahLst/>
            <a:cxnLst/>
            <a:rect r="r" b="b" t="t" l="l"/>
            <a:pathLst>
              <a:path h="10159615" w="12500645">
                <a:moveTo>
                  <a:pt x="0" y="0"/>
                </a:moveTo>
                <a:lnTo>
                  <a:pt x="12500645" y="0"/>
                </a:lnTo>
                <a:lnTo>
                  <a:pt x="12500645" y="10159615"/>
                </a:lnTo>
                <a:lnTo>
                  <a:pt x="0" y="10159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2988962" y="2833614"/>
            <a:ext cx="10557476" cy="7116037"/>
          </a:xfrm>
          <a:custGeom>
            <a:avLst/>
            <a:gdLst/>
            <a:ahLst/>
            <a:cxnLst/>
            <a:rect r="r" b="b" t="t" l="l"/>
            <a:pathLst>
              <a:path h="7116037" w="10557476">
                <a:moveTo>
                  <a:pt x="0" y="0"/>
                </a:moveTo>
                <a:lnTo>
                  <a:pt x="10557476" y="0"/>
                </a:lnTo>
                <a:lnTo>
                  <a:pt x="10557476" y="7116037"/>
                </a:lnTo>
                <a:lnTo>
                  <a:pt x="0" y="7116037"/>
                </a:lnTo>
                <a:lnTo>
                  <a:pt x="0" y="0"/>
                </a:lnTo>
                <a:close/>
              </a:path>
            </a:pathLst>
          </a:custGeom>
          <a:blipFill>
            <a:blip r:embed="rId7"/>
            <a:stretch>
              <a:fillRect l="0" t="0" r="0" b="0"/>
            </a:stretch>
          </a:blipFill>
        </p:spPr>
      </p:sp>
      <p:sp>
        <p:nvSpPr>
          <p:cNvPr name="TextBox 6" id="6"/>
          <p:cNvSpPr txBox="true"/>
          <p:nvPr/>
        </p:nvSpPr>
        <p:spPr>
          <a:xfrm rot="0">
            <a:off x="3389933" y="1919239"/>
            <a:ext cx="11508135" cy="781025"/>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Features Importance for the Best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391342"/>
            <a:ext cx="11356880" cy="939750"/>
          </a:xfrm>
          <a:prstGeom prst="rect">
            <a:avLst/>
          </a:prstGeom>
        </p:spPr>
        <p:txBody>
          <a:bodyPr anchor="t" rtlCol="false" tIns="0" lIns="0" bIns="0" rIns="0">
            <a:spAutoFit/>
          </a:bodyPr>
          <a:lstStyle/>
          <a:p>
            <a:pPr algn="ctr">
              <a:lnSpc>
                <a:spcPts val="6999"/>
              </a:lnSpc>
            </a:pPr>
            <a:r>
              <a:rPr lang="en-US" sz="6999">
                <a:solidFill>
                  <a:srgbClr val="283035"/>
                </a:solidFill>
                <a:latin typeface="Droid Serif Bold"/>
              </a:rPr>
              <a:t>Model Deployment</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2590494" y="5712523"/>
            <a:ext cx="13107011" cy="4574477"/>
          </a:xfrm>
          <a:custGeom>
            <a:avLst/>
            <a:gdLst/>
            <a:ahLst/>
            <a:cxnLst/>
            <a:rect r="r" b="b" t="t" l="l"/>
            <a:pathLst>
              <a:path h="4574477" w="13107011">
                <a:moveTo>
                  <a:pt x="0" y="0"/>
                </a:moveTo>
                <a:lnTo>
                  <a:pt x="13107012" y="0"/>
                </a:lnTo>
                <a:lnTo>
                  <a:pt x="13107012" y="4574477"/>
                </a:lnTo>
                <a:lnTo>
                  <a:pt x="0" y="4574477"/>
                </a:lnTo>
                <a:lnTo>
                  <a:pt x="0" y="0"/>
                </a:lnTo>
                <a:close/>
              </a:path>
            </a:pathLst>
          </a:custGeom>
          <a:blipFill>
            <a:blip r:embed="rId6"/>
            <a:stretch>
              <a:fillRect l="0" t="0" r="0" b="0"/>
            </a:stretch>
          </a:blipFill>
        </p:spPr>
      </p:sp>
      <p:sp>
        <p:nvSpPr>
          <p:cNvPr name="TextBox 6" id="6"/>
          <p:cNvSpPr txBox="true"/>
          <p:nvPr/>
        </p:nvSpPr>
        <p:spPr>
          <a:xfrm rot="0">
            <a:off x="4893465" y="2274463"/>
            <a:ext cx="8114705" cy="78105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roid Serif Bold"/>
              </a:rPr>
              <a:t>What is Model Deployment?</a:t>
            </a:r>
          </a:p>
        </p:txBody>
      </p:sp>
      <p:sp>
        <p:nvSpPr>
          <p:cNvPr name="TextBox 7" id="7"/>
          <p:cNvSpPr txBox="true"/>
          <p:nvPr/>
        </p:nvSpPr>
        <p:spPr>
          <a:xfrm rot="0">
            <a:off x="1028700" y="3333409"/>
            <a:ext cx="16230600" cy="1526466"/>
          </a:xfrm>
          <a:prstGeom prst="rect">
            <a:avLst/>
          </a:prstGeom>
        </p:spPr>
        <p:txBody>
          <a:bodyPr anchor="t" rtlCol="false" tIns="0" lIns="0" bIns="0" rIns="0">
            <a:spAutoFit/>
          </a:bodyPr>
          <a:lstStyle/>
          <a:p>
            <a:pPr algn="just">
              <a:lnSpc>
                <a:spcPts val="4060"/>
              </a:lnSpc>
            </a:pPr>
            <a:r>
              <a:rPr lang="en-US" sz="2900">
                <a:solidFill>
                  <a:srgbClr val="000000"/>
                </a:solidFill>
                <a:latin typeface="Canva Sans Bold"/>
              </a:rPr>
              <a:t>Deployment means putting a machine learning model into action in a real business setting to make decisions based on data. It's one of the last steps in the machine learning process.</a:t>
            </a:r>
          </a:p>
          <a:p>
            <a:pPr algn="just">
              <a:lnSpc>
                <a:spcPts val="4060"/>
              </a:lnSpc>
            </a:pPr>
            <a:r>
              <a:rPr lang="en-US" sz="2900">
                <a:solidFill>
                  <a:srgbClr val="000000"/>
                </a:solidFill>
                <a:latin typeface="Canva Sans Bold"/>
              </a:rPr>
              <a:t>In this project we deployed our ML model with Streamlit on AWS.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8374931" y="9631045"/>
            <a:ext cx="1538139"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Droid Serif Bold"/>
              </a:rPr>
              <a:t>Page 1</a:t>
            </a:r>
          </a:p>
        </p:txBody>
      </p:sp>
      <p:sp>
        <p:nvSpPr>
          <p:cNvPr name="TextBox 6" id="6"/>
          <p:cNvSpPr txBox="true"/>
          <p:nvPr/>
        </p:nvSpPr>
        <p:spPr>
          <a:xfrm rot="0">
            <a:off x="4417777" y="1919239"/>
            <a:ext cx="9452446" cy="7810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roid Serif Bold"/>
              </a:rPr>
              <a:t>Employee Churn Prediction App </a:t>
            </a:r>
          </a:p>
        </p:txBody>
      </p:sp>
      <p:grpSp>
        <p:nvGrpSpPr>
          <p:cNvPr name="Group 7" id="7"/>
          <p:cNvGrpSpPr/>
          <p:nvPr/>
        </p:nvGrpSpPr>
        <p:grpSpPr>
          <a:xfrm rot="0">
            <a:off x="7113120" y="2926255"/>
            <a:ext cx="4061760" cy="6790515"/>
            <a:chOff x="0" y="0"/>
            <a:chExt cx="5415680" cy="9054021"/>
          </a:xfrm>
        </p:grpSpPr>
        <p:sp>
          <p:nvSpPr>
            <p:cNvPr name="Freeform 8" id="8"/>
            <p:cNvSpPr/>
            <p:nvPr/>
          </p:nvSpPr>
          <p:spPr>
            <a:xfrm flipH="false" flipV="false" rot="0">
              <a:off x="0" y="0"/>
              <a:ext cx="1549698" cy="9054021"/>
            </a:xfrm>
            <a:custGeom>
              <a:avLst/>
              <a:gdLst/>
              <a:ahLst/>
              <a:cxnLst/>
              <a:rect r="r" b="b" t="t" l="l"/>
              <a:pathLst>
                <a:path h="9054021" w="1549698">
                  <a:moveTo>
                    <a:pt x="0" y="0"/>
                  </a:moveTo>
                  <a:lnTo>
                    <a:pt x="1549698" y="0"/>
                  </a:lnTo>
                  <a:lnTo>
                    <a:pt x="1549698" y="9054021"/>
                  </a:lnTo>
                  <a:lnTo>
                    <a:pt x="0" y="9054021"/>
                  </a:lnTo>
                  <a:lnTo>
                    <a:pt x="0" y="0"/>
                  </a:lnTo>
                  <a:close/>
                </a:path>
              </a:pathLst>
            </a:custGeom>
            <a:blipFill>
              <a:blip r:embed="rId6"/>
              <a:stretch>
                <a:fillRect l="0" t="0" r="-768189" b="0"/>
              </a:stretch>
            </a:blipFill>
          </p:spPr>
        </p:sp>
        <p:sp>
          <p:nvSpPr>
            <p:cNvPr name="Freeform 9" id="9"/>
            <p:cNvSpPr/>
            <p:nvPr/>
          </p:nvSpPr>
          <p:spPr>
            <a:xfrm flipH="false" flipV="false" rot="0">
              <a:off x="1549698" y="0"/>
              <a:ext cx="3865982" cy="9054021"/>
            </a:xfrm>
            <a:custGeom>
              <a:avLst/>
              <a:gdLst/>
              <a:ahLst/>
              <a:cxnLst/>
              <a:rect r="r" b="b" t="t" l="l"/>
              <a:pathLst>
                <a:path h="9054021" w="3865982">
                  <a:moveTo>
                    <a:pt x="0" y="0"/>
                  </a:moveTo>
                  <a:lnTo>
                    <a:pt x="3865982" y="0"/>
                  </a:lnTo>
                  <a:lnTo>
                    <a:pt x="3865982" y="9054021"/>
                  </a:lnTo>
                  <a:lnTo>
                    <a:pt x="0" y="9054021"/>
                  </a:lnTo>
                  <a:lnTo>
                    <a:pt x="0" y="0"/>
                  </a:lnTo>
                  <a:close/>
                </a:path>
              </a:pathLst>
            </a:custGeom>
            <a:blipFill>
              <a:blip r:embed="rId6"/>
              <a:stretch>
                <a:fillRect l="-248018" t="0" r="0"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8374931" y="9631045"/>
            <a:ext cx="1538139" cy="655955"/>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Droid Serif Bold"/>
              </a:rPr>
              <a:t>Page 2</a:t>
            </a:r>
          </a:p>
        </p:txBody>
      </p:sp>
      <p:sp>
        <p:nvSpPr>
          <p:cNvPr name="TextBox 6" id="6"/>
          <p:cNvSpPr txBox="true"/>
          <p:nvPr/>
        </p:nvSpPr>
        <p:spPr>
          <a:xfrm rot="0">
            <a:off x="4417777" y="1919239"/>
            <a:ext cx="9452446" cy="7810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roid Serif Bold"/>
              </a:rPr>
              <a:t>Employee Churn Prediction App </a:t>
            </a:r>
          </a:p>
        </p:txBody>
      </p:sp>
      <p:grpSp>
        <p:nvGrpSpPr>
          <p:cNvPr name="Group 7" id="7"/>
          <p:cNvGrpSpPr/>
          <p:nvPr/>
        </p:nvGrpSpPr>
        <p:grpSpPr>
          <a:xfrm rot="0">
            <a:off x="6461974" y="2802649"/>
            <a:ext cx="5364052" cy="6811736"/>
            <a:chOff x="0" y="0"/>
            <a:chExt cx="7152069" cy="9082315"/>
          </a:xfrm>
        </p:grpSpPr>
        <p:sp>
          <p:nvSpPr>
            <p:cNvPr name="Freeform 8" id="8"/>
            <p:cNvSpPr/>
            <p:nvPr/>
          </p:nvSpPr>
          <p:spPr>
            <a:xfrm flipH="false" flipV="false" rot="0">
              <a:off x="0" y="0"/>
              <a:ext cx="2314893" cy="9082315"/>
            </a:xfrm>
            <a:custGeom>
              <a:avLst/>
              <a:gdLst/>
              <a:ahLst/>
              <a:cxnLst/>
              <a:rect r="r" b="b" t="t" l="l"/>
              <a:pathLst>
                <a:path h="9082315" w="2314893">
                  <a:moveTo>
                    <a:pt x="0" y="0"/>
                  </a:moveTo>
                  <a:lnTo>
                    <a:pt x="2314893" y="0"/>
                  </a:lnTo>
                  <a:lnTo>
                    <a:pt x="2314893" y="9082315"/>
                  </a:lnTo>
                  <a:lnTo>
                    <a:pt x="0" y="9082315"/>
                  </a:lnTo>
                  <a:lnTo>
                    <a:pt x="0" y="0"/>
                  </a:lnTo>
                  <a:close/>
                </a:path>
              </a:pathLst>
            </a:custGeom>
            <a:blipFill>
              <a:blip r:embed="rId6"/>
              <a:stretch>
                <a:fillRect l="0" t="0" r="-593886" b="0"/>
              </a:stretch>
            </a:blipFill>
          </p:spPr>
        </p:sp>
        <p:sp>
          <p:nvSpPr>
            <p:cNvPr name="Freeform 9" id="9"/>
            <p:cNvSpPr/>
            <p:nvPr/>
          </p:nvSpPr>
          <p:spPr>
            <a:xfrm flipH="false" flipV="false" rot="0">
              <a:off x="2314893" y="0"/>
              <a:ext cx="4837176" cy="9082315"/>
            </a:xfrm>
            <a:custGeom>
              <a:avLst/>
              <a:gdLst/>
              <a:ahLst/>
              <a:cxnLst/>
              <a:rect r="r" b="b" t="t" l="l"/>
              <a:pathLst>
                <a:path h="9082315" w="4837176">
                  <a:moveTo>
                    <a:pt x="0" y="0"/>
                  </a:moveTo>
                  <a:lnTo>
                    <a:pt x="4837176" y="0"/>
                  </a:lnTo>
                  <a:lnTo>
                    <a:pt x="4837176" y="9082315"/>
                  </a:lnTo>
                  <a:lnTo>
                    <a:pt x="0" y="9082315"/>
                  </a:lnTo>
                  <a:lnTo>
                    <a:pt x="0" y="0"/>
                  </a:lnTo>
                  <a:close/>
                </a:path>
              </a:pathLst>
            </a:custGeom>
            <a:blipFill>
              <a:blip r:embed="rId6"/>
              <a:stretch>
                <a:fillRect l="-219462" t="0" r="-12606"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2687330" y="4968668"/>
            <a:ext cx="14943376" cy="12144889"/>
          </a:xfrm>
          <a:custGeom>
            <a:avLst/>
            <a:gdLst/>
            <a:ahLst/>
            <a:cxnLst/>
            <a:rect r="r" b="b" t="t" l="l"/>
            <a:pathLst>
              <a:path h="12144889" w="14943376">
                <a:moveTo>
                  <a:pt x="0" y="0"/>
                </a:moveTo>
                <a:lnTo>
                  <a:pt x="14943377" y="0"/>
                </a:lnTo>
                <a:lnTo>
                  <a:pt x="14943377" y="12144889"/>
                </a:lnTo>
                <a:lnTo>
                  <a:pt x="0" y="12144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grpSp>
        <p:nvGrpSpPr>
          <p:cNvPr name="Group 5" id="5"/>
          <p:cNvGrpSpPr/>
          <p:nvPr/>
        </p:nvGrpSpPr>
        <p:grpSpPr>
          <a:xfrm rot="0">
            <a:off x="6831790" y="5143500"/>
            <a:ext cx="2057400" cy="2057400"/>
            <a:chOff x="0" y="0"/>
            <a:chExt cx="2743200" cy="2743200"/>
          </a:xfrm>
        </p:grpSpPr>
        <p:sp>
          <p:nvSpPr>
            <p:cNvPr name="Freeform 6" id="6"/>
            <p:cNvSpPr/>
            <p:nvPr/>
          </p:nvSpPr>
          <p:spPr>
            <a:xfrm flipH="false" flipV="false" rot="0">
              <a:off x="0" y="0"/>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7" id="7"/>
          <p:cNvGrpSpPr/>
          <p:nvPr/>
        </p:nvGrpSpPr>
        <p:grpSpPr>
          <a:xfrm rot="0">
            <a:off x="9398810" y="5143500"/>
            <a:ext cx="2057400" cy="2057400"/>
            <a:chOff x="0" y="0"/>
            <a:chExt cx="2743200" cy="2743200"/>
          </a:xfrm>
        </p:grpSpPr>
        <p:sp>
          <p:nvSpPr>
            <p:cNvPr name="Freeform 8" id="8"/>
            <p:cNvSpPr/>
            <p:nvPr/>
          </p:nvSpPr>
          <p:spPr>
            <a:xfrm flipH="false" flipV="false" rot="0">
              <a:off x="0" y="0"/>
              <a:ext cx="2743200" cy="2743200"/>
            </a:xfrm>
            <a:custGeom>
              <a:avLst/>
              <a:gdLst/>
              <a:ahLst/>
              <a:cxnLst/>
              <a:rect r="r" b="b" t="t" l="l"/>
              <a:pathLst>
                <a:path h="2743200" w="2743200">
                  <a:moveTo>
                    <a:pt x="0" y="0"/>
                  </a:moveTo>
                  <a:lnTo>
                    <a:pt x="2743200" y="0"/>
                  </a:lnTo>
                  <a:lnTo>
                    <a:pt x="2743200"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9" id="9"/>
          <p:cNvSpPr txBox="true"/>
          <p:nvPr/>
        </p:nvSpPr>
        <p:spPr>
          <a:xfrm rot="0">
            <a:off x="7116775" y="3443239"/>
            <a:ext cx="4054450" cy="78102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Droid Serif Bold"/>
              </a:rPr>
              <a:t>Visit Our App </a:t>
            </a:r>
          </a:p>
        </p:txBody>
      </p:sp>
      <p:sp>
        <p:nvSpPr>
          <p:cNvPr name="TextBox 10" id="10"/>
          <p:cNvSpPr txBox="true"/>
          <p:nvPr/>
        </p:nvSpPr>
        <p:spPr>
          <a:xfrm rot="0">
            <a:off x="6843048" y="7143750"/>
            <a:ext cx="2046142" cy="497815"/>
          </a:xfrm>
          <a:prstGeom prst="rect">
            <a:avLst/>
          </a:prstGeom>
        </p:spPr>
        <p:txBody>
          <a:bodyPr anchor="t" rtlCol="false" tIns="0" lIns="0" bIns="0" rIns="0">
            <a:spAutoFit/>
          </a:bodyPr>
          <a:lstStyle/>
          <a:p>
            <a:pPr algn="ctr">
              <a:lnSpc>
                <a:spcPts val="4060"/>
              </a:lnSpc>
            </a:pPr>
            <a:r>
              <a:rPr lang="en-US" sz="2900" u="sng">
                <a:solidFill>
                  <a:srgbClr val="000000"/>
                </a:solidFill>
                <a:latin typeface="Canva Sans Bold"/>
                <a:hlinkClick r:id="rId10" tooltip="https://www.youtube.com/watch?si=eOmzfNdi5KDjLpAe&amp;v=7n-mHI4yhO8&amp;feature=youtu.be"/>
              </a:rPr>
              <a:t>Demo</a:t>
            </a:r>
          </a:p>
        </p:txBody>
      </p:sp>
      <p:sp>
        <p:nvSpPr>
          <p:cNvPr name="TextBox 11" id="11"/>
          <p:cNvSpPr txBox="true"/>
          <p:nvPr/>
        </p:nvSpPr>
        <p:spPr>
          <a:xfrm rot="0">
            <a:off x="9398810" y="7143750"/>
            <a:ext cx="2046142" cy="497815"/>
          </a:xfrm>
          <a:prstGeom prst="rect">
            <a:avLst/>
          </a:prstGeom>
        </p:spPr>
        <p:txBody>
          <a:bodyPr anchor="t" rtlCol="false" tIns="0" lIns="0" bIns="0" rIns="0">
            <a:spAutoFit/>
          </a:bodyPr>
          <a:lstStyle/>
          <a:p>
            <a:pPr algn="ctr">
              <a:lnSpc>
                <a:spcPts val="4060"/>
              </a:lnSpc>
            </a:pPr>
            <a:r>
              <a:rPr lang="en-US" sz="2900" u="sng">
                <a:solidFill>
                  <a:srgbClr val="000000"/>
                </a:solidFill>
                <a:latin typeface="Canva Sans Bold"/>
                <a:hlinkClick r:id="rId11" tooltip="http://3.91.157.28:8501"/>
              </a:rPr>
              <a:t>URL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465560" y="4391342"/>
            <a:ext cx="11356880" cy="939750"/>
          </a:xfrm>
          <a:prstGeom prst="rect">
            <a:avLst/>
          </a:prstGeom>
        </p:spPr>
        <p:txBody>
          <a:bodyPr anchor="t" rtlCol="false" tIns="0" lIns="0" bIns="0" rIns="0">
            <a:spAutoFit/>
          </a:bodyPr>
          <a:lstStyle/>
          <a:p>
            <a:pPr algn="ctr">
              <a:lnSpc>
                <a:spcPts val="6999"/>
              </a:lnSpc>
            </a:pPr>
            <a:r>
              <a:rPr lang="en-US" sz="6999">
                <a:solidFill>
                  <a:srgbClr val="283035"/>
                </a:solidFill>
                <a:latin typeface="Droid Serif Bold"/>
              </a:rPr>
              <a:t>Conclusion</a:t>
            </a:r>
          </a:p>
        </p:txBody>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8950">
            <a:off x="8709834" y="3465623"/>
            <a:ext cx="16222431" cy="13184412"/>
          </a:xfrm>
          <a:custGeom>
            <a:avLst/>
            <a:gdLst/>
            <a:ahLst/>
            <a:cxnLst/>
            <a:rect r="r" b="b" t="t" l="l"/>
            <a:pathLst>
              <a:path h="13184412" w="16222431">
                <a:moveTo>
                  <a:pt x="0" y="0"/>
                </a:moveTo>
                <a:lnTo>
                  <a:pt x="16222432" y="0"/>
                </a:lnTo>
                <a:lnTo>
                  <a:pt x="16222432" y="13184413"/>
                </a:lnTo>
                <a:lnTo>
                  <a:pt x="0" y="13184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TextBox 5" id="5"/>
          <p:cNvSpPr txBox="true"/>
          <p:nvPr/>
        </p:nvSpPr>
        <p:spPr>
          <a:xfrm rot="0">
            <a:off x="1701629" y="3725010"/>
            <a:ext cx="12338441" cy="2164730"/>
          </a:xfrm>
          <a:prstGeom prst="rect">
            <a:avLst/>
          </a:prstGeom>
        </p:spPr>
        <p:txBody>
          <a:bodyPr anchor="t" rtlCol="false" tIns="0" lIns="0" bIns="0" rIns="0">
            <a:spAutoFit/>
          </a:bodyPr>
          <a:lstStyle/>
          <a:p>
            <a:pPr algn="just">
              <a:lnSpc>
                <a:spcPts val="4313"/>
              </a:lnSpc>
            </a:pPr>
            <a:r>
              <a:rPr lang="en-US" sz="3081">
                <a:solidFill>
                  <a:srgbClr val="000000"/>
                </a:solidFill>
                <a:latin typeface="Canva Sans Bold"/>
              </a:rPr>
              <a:t>In this project we deploy a Streamlit app that predicts employees churn based on user inputs. The app loads a trained Random Forest classifier model and applies it to the user input data to predict whether or not the employee is likely to churn.</a:t>
            </a:r>
          </a:p>
        </p:txBody>
      </p:sp>
      <p:sp>
        <p:nvSpPr>
          <p:cNvPr name="Freeform 6" id="6"/>
          <p:cNvSpPr/>
          <p:nvPr/>
        </p:nvSpPr>
        <p:spPr>
          <a:xfrm flipH="false" flipV="false" rot="0">
            <a:off x="0" y="6319804"/>
            <a:ext cx="7072409" cy="3967196"/>
          </a:xfrm>
          <a:custGeom>
            <a:avLst/>
            <a:gdLst/>
            <a:ahLst/>
            <a:cxnLst/>
            <a:rect r="r" b="b" t="t" l="l"/>
            <a:pathLst>
              <a:path h="3967196" w="7072409">
                <a:moveTo>
                  <a:pt x="0" y="0"/>
                </a:moveTo>
                <a:lnTo>
                  <a:pt x="7072409" y="0"/>
                </a:lnTo>
                <a:lnTo>
                  <a:pt x="7072409" y="3967196"/>
                </a:lnTo>
                <a:lnTo>
                  <a:pt x="0" y="3967196"/>
                </a:lnTo>
                <a:lnTo>
                  <a:pt x="0" y="0"/>
                </a:lnTo>
                <a:close/>
              </a:path>
            </a:pathLst>
          </a:custGeom>
          <a:blipFill>
            <a:blip r:embed="rId7"/>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7691" y="-886608"/>
            <a:ext cx="3492783" cy="34927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F6F6"/>
            </a:solidFill>
          </p:spPr>
        </p:sp>
      </p:grpSp>
      <p:sp>
        <p:nvSpPr>
          <p:cNvPr name="TextBox 4" id="4"/>
          <p:cNvSpPr txBox="true"/>
          <p:nvPr/>
        </p:nvSpPr>
        <p:spPr>
          <a:xfrm rot="0">
            <a:off x="3415830" y="4359573"/>
            <a:ext cx="12687008" cy="920700"/>
          </a:xfrm>
          <a:prstGeom prst="rect">
            <a:avLst/>
          </a:prstGeom>
        </p:spPr>
        <p:txBody>
          <a:bodyPr anchor="t" rtlCol="false" tIns="0" lIns="0" bIns="0" rIns="0">
            <a:spAutoFit/>
          </a:bodyPr>
          <a:lstStyle/>
          <a:p>
            <a:pPr algn="ctr">
              <a:lnSpc>
                <a:spcPts val="6999"/>
              </a:lnSpc>
            </a:pPr>
            <a:r>
              <a:rPr lang="en-US" sz="6999">
                <a:solidFill>
                  <a:srgbClr val="283035"/>
                </a:solidFill>
                <a:latin typeface="PT Serif Bold"/>
              </a:rPr>
              <a:t>Thanks for Listening</a:t>
            </a:r>
          </a:p>
        </p:txBody>
      </p:sp>
      <p:sp>
        <p:nvSpPr>
          <p:cNvPr name="Freeform 5" id="5"/>
          <p:cNvSpPr/>
          <p:nvPr/>
        </p:nvSpPr>
        <p:spPr>
          <a:xfrm flipH="false" flipV="false" rot="-1478950">
            <a:off x="9539312" y="3694794"/>
            <a:ext cx="16222431" cy="13184412"/>
          </a:xfrm>
          <a:custGeom>
            <a:avLst/>
            <a:gdLst/>
            <a:ahLst/>
            <a:cxnLst/>
            <a:rect r="r" b="b" t="t" l="l"/>
            <a:pathLst>
              <a:path h="13184412" w="16222431">
                <a:moveTo>
                  <a:pt x="0" y="0"/>
                </a:moveTo>
                <a:lnTo>
                  <a:pt x="16222431" y="0"/>
                </a:lnTo>
                <a:lnTo>
                  <a:pt x="16222431" y="13184412"/>
                </a:lnTo>
                <a:lnTo>
                  <a:pt x="0" y="13184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220028">
            <a:off x="-6097575" y="-6422637"/>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106827">
            <a:off x="12513675" y="1467473"/>
            <a:ext cx="15696036" cy="12756597"/>
          </a:xfrm>
          <a:custGeom>
            <a:avLst/>
            <a:gdLst/>
            <a:ahLst/>
            <a:cxnLst/>
            <a:rect r="r" b="b" t="t" l="l"/>
            <a:pathLst>
              <a:path h="12756597" w="15696036">
                <a:moveTo>
                  <a:pt x="0" y="0"/>
                </a:moveTo>
                <a:lnTo>
                  <a:pt x="15696036" y="0"/>
                </a:lnTo>
                <a:lnTo>
                  <a:pt x="15696036" y="12756597"/>
                </a:lnTo>
                <a:lnTo>
                  <a:pt x="0" y="12756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1028700" y="2854284"/>
            <a:ext cx="7106636" cy="930257"/>
          </a:xfrm>
          <a:prstGeom prst="rect">
            <a:avLst/>
          </a:prstGeom>
        </p:spPr>
        <p:txBody>
          <a:bodyPr anchor="t" rtlCol="false" tIns="0" lIns="0" bIns="0" rIns="0">
            <a:spAutoFit/>
          </a:bodyPr>
          <a:lstStyle/>
          <a:p>
            <a:pPr>
              <a:lnSpc>
                <a:spcPts val="7600"/>
              </a:lnSpc>
            </a:pPr>
            <a:r>
              <a:rPr lang="en-US" sz="5000">
                <a:solidFill>
                  <a:srgbClr val="283035"/>
                </a:solidFill>
                <a:latin typeface="Droid Serif Bold"/>
              </a:rPr>
              <a:t>Outlines:</a:t>
            </a:r>
          </a:p>
        </p:txBody>
      </p:sp>
      <p:sp>
        <p:nvSpPr>
          <p:cNvPr name="TextBox 6" id="6"/>
          <p:cNvSpPr txBox="true"/>
          <p:nvPr/>
        </p:nvSpPr>
        <p:spPr>
          <a:xfrm rot="0">
            <a:off x="2162876" y="3775016"/>
            <a:ext cx="12214730" cy="5338088"/>
          </a:xfrm>
          <a:prstGeom prst="rect">
            <a:avLst/>
          </a:prstGeom>
        </p:spPr>
        <p:txBody>
          <a:bodyPr anchor="t" rtlCol="false" tIns="0" lIns="0" bIns="0" rIns="0">
            <a:spAutoFit/>
          </a:bodyPr>
          <a:lstStyle/>
          <a:p>
            <a:pPr marL="755652" indent="-377826" lvl="1">
              <a:lnSpc>
                <a:spcPts val="4235"/>
              </a:lnSpc>
              <a:buFont typeface="Arial"/>
              <a:buChar char="•"/>
            </a:pPr>
            <a:r>
              <a:rPr lang="en-US" sz="3500">
                <a:solidFill>
                  <a:srgbClr val="674890"/>
                </a:solidFill>
                <a:latin typeface="Droid Serif Bold"/>
              </a:rPr>
              <a:t>Project Overview</a:t>
            </a:r>
          </a:p>
          <a:p>
            <a:pPr marL="755652" indent="-377826" lvl="1">
              <a:lnSpc>
                <a:spcPts val="4235"/>
              </a:lnSpc>
              <a:buFont typeface="Arial"/>
              <a:buChar char="•"/>
            </a:pPr>
            <a:r>
              <a:rPr lang="en-US" sz="3500">
                <a:solidFill>
                  <a:srgbClr val="674890"/>
                </a:solidFill>
                <a:latin typeface="Droid Serif Bold"/>
              </a:rPr>
              <a:t>Data Analysis and Visualization</a:t>
            </a:r>
          </a:p>
          <a:p>
            <a:pPr marL="755652" indent="-377826" lvl="1">
              <a:lnSpc>
                <a:spcPts val="4235"/>
              </a:lnSpc>
              <a:buFont typeface="Arial"/>
              <a:buChar char="•"/>
            </a:pPr>
            <a:r>
              <a:rPr lang="en-US" sz="3500">
                <a:solidFill>
                  <a:srgbClr val="674890"/>
                </a:solidFill>
                <a:latin typeface="Droid Serif Bold"/>
              </a:rPr>
              <a:t>Clustering</a:t>
            </a:r>
          </a:p>
          <a:p>
            <a:pPr marL="755652" indent="-377826" lvl="1">
              <a:lnSpc>
                <a:spcPts val="4235"/>
              </a:lnSpc>
              <a:buFont typeface="Arial"/>
              <a:buChar char="•"/>
            </a:pPr>
            <a:r>
              <a:rPr lang="en-US" sz="3500">
                <a:solidFill>
                  <a:srgbClr val="674890"/>
                </a:solidFill>
                <a:latin typeface="Droid Serif Bold"/>
              </a:rPr>
              <a:t>Predictive Model</a:t>
            </a:r>
          </a:p>
          <a:p>
            <a:pPr marL="1511304" indent="-503768" lvl="2">
              <a:lnSpc>
                <a:spcPts val="4235"/>
              </a:lnSpc>
              <a:buFont typeface="Arial"/>
              <a:buChar char="⚬"/>
            </a:pPr>
            <a:r>
              <a:rPr lang="en-US" sz="3500">
                <a:solidFill>
                  <a:srgbClr val="674890"/>
                </a:solidFill>
                <a:latin typeface="Droid Serif Bold"/>
              </a:rPr>
              <a:t>SVM model</a:t>
            </a:r>
          </a:p>
          <a:p>
            <a:pPr marL="1511304" indent="-503768" lvl="2">
              <a:lnSpc>
                <a:spcPts val="4235"/>
              </a:lnSpc>
              <a:buFont typeface="Arial"/>
              <a:buChar char="⚬"/>
            </a:pPr>
            <a:r>
              <a:rPr lang="en-US" sz="3500">
                <a:solidFill>
                  <a:srgbClr val="674890"/>
                </a:solidFill>
                <a:latin typeface="Droid Serif Bold"/>
              </a:rPr>
              <a:t>RF model</a:t>
            </a:r>
          </a:p>
          <a:p>
            <a:pPr marL="1511304" indent="-503768" lvl="2">
              <a:lnSpc>
                <a:spcPts val="4235"/>
              </a:lnSpc>
              <a:buFont typeface="Arial"/>
              <a:buChar char="⚬"/>
            </a:pPr>
            <a:r>
              <a:rPr lang="en-US" sz="3500">
                <a:solidFill>
                  <a:srgbClr val="674890"/>
                </a:solidFill>
                <a:latin typeface="Droid Serif Bold"/>
              </a:rPr>
              <a:t>XG Boost model</a:t>
            </a:r>
          </a:p>
          <a:p>
            <a:pPr marL="1511304" indent="-503768" lvl="2">
              <a:lnSpc>
                <a:spcPts val="4235"/>
              </a:lnSpc>
              <a:buFont typeface="Arial"/>
              <a:buChar char="⚬"/>
            </a:pPr>
            <a:r>
              <a:rPr lang="en-US" sz="3500">
                <a:solidFill>
                  <a:srgbClr val="674890"/>
                </a:solidFill>
                <a:latin typeface="Droid Serif Bold"/>
              </a:rPr>
              <a:t>Multi Layer perceptrons</a:t>
            </a:r>
          </a:p>
          <a:p>
            <a:pPr marL="755652" indent="-377826" lvl="1">
              <a:lnSpc>
                <a:spcPts val="4235"/>
              </a:lnSpc>
              <a:buFont typeface="Arial"/>
              <a:buChar char="•"/>
            </a:pPr>
            <a:r>
              <a:rPr lang="en-US" sz="3500">
                <a:solidFill>
                  <a:srgbClr val="674890"/>
                </a:solidFill>
                <a:latin typeface="Droid Serif Bold"/>
              </a:rPr>
              <a:t>Model Deployment</a:t>
            </a:r>
          </a:p>
          <a:p>
            <a:pPr marL="755652" indent="-377826" lvl="1">
              <a:lnSpc>
                <a:spcPts val="4235"/>
              </a:lnSpc>
              <a:buFont typeface="Arial"/>
              <a:buChar char="•"/>
            </a:pPr>
            <a:r>
              <a:rPr lang="en-US" sz="3500">
                <a:solidFill>
                  <a:srgbClr val="674890"/>
                </a:solidFill>
                <a:latin typeface="Droid Serif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30926" y="4668838"/>
            <a:ext cx="8826148" cy="1120774"/>
          </a:xfrm>
          <a:prstGeom prst="rect">
            <a:avLst/>
          </a:prstGeom>
        </p:spPr>
        <p:txBody>
          <a:bodyPr anchor="t" rtlCol="false" tIns="0" lIns="0" bIns="0" rIns="0">
            <a:spAutoFit/>
          </a:bodyPr>
          <a:lstStyle/>
          <a:p>
            <a:pPr>
              <a:lnSpc>
                <a:spcPts val="8499"/>
              </a:lnSpc>
            </a:pPr>
            <a:r>
              <a:rPr lang="en-US" sz="8499">
                <a:solidFill>
                  <a:srgbClr val="283035"/>
                </a:solidFill>
                <a:latin typeface="PT Serif Bold"/>
              </a:rPr>
              <a:t>Project Overview</a:t>
            </a:r>
          </a:p>
        </p:txBody>
      </p:sp>
      <p:sp>
        <p:nvSpPr>
          <p:cNvPr name="Freeform 3" id="3"/>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5" id="5"/>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5985753" y="2317155"/>
            <a:ext cx="5592217"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Problem Statement</a:t>
            </a:r>
          </a:p>
        </p:txBody>
      </p:sp>
      <p:sp>
        <p:nvSpPr>
          <p:cNvPr name="TextBox 6" id="6"/>
          <p:cNvSpPr txBox="true"/>
          <p:nvPr/>
        </p:nvSpPr>
        <p:spPr>
          <a:xfrm rot="0">
            <a:off x="1431031" y="4351693"/>
            <a:ext cx="15425938" cy="1526539"/>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The project involves predicting employee churn using HR data, conducting exploratory data analysis, preprocessing, clustering analysis and employing  classification algorithms, and deploying the best model via Streamlit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8668694" y="4751048"/>
            <a:ext cx="14943376" cy="12144889"/>
          </a:xfrm>
          <a:custGeom>
            <a:avLst/>
            <a:gdLst/>
            <a:ahLst/>
            <a:cxnLst/>
            <a:rect r="r" b="b" t="t" l="l"/>
            <a:pathLst>
              <a:path h="12144889" w="14943376">
                <a:moveTo>
                  <a:pt x="0" y="0"/>
                </a:moveTo>
                <a:lnTo>
                  <a:pt x="14943376" y="0"/>
                </a:lnTo>
                <a:lnTo>
                  <a:pt x="14943376" y="12144890"/>
                </a:lnTo>
                <a:lnTo>
                  <a:pt x="0" y="1214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TextBox 5" id="5"/>
          <p:cNvSpPr txBox="true"/>
          <p:nvPr/>
        </p:nvSpPr>
        <p:spPr>
          <a:xfrm rot="0">
            <a:off x="8037423" y="2298105"/>
            <a:ext cx="1488877" cy="873112"/>
          </a:xfrm>
          <a:prstGeom prst="rect">
            <a:avLst/>
          </a:prstGeom>
        </p:spPr>
        <p:txBody>
          <a:bodyPr anchor="t" rtlCol="false" tIns="0" lIns="0" bIns="0" rIns="0">
            <a:spAutoFit/>
          </a:bodyPr>
          <a:lstStyle/>
          <a:p>
            <a:pPr algn="ctr">
              <a:lnSpc>
                <a:spcPts val="7000"/>
              </a:lnSpc>
            </a:pPr>
            <a:r>
              <a:rPr lang="en-US" sz="5000">
                <a:solidFill>
                  <a:srgbClr val="000000"/>
                </a:solidFill>
                <a:latin typeface="Droid Serif Bold"/>
              </a:rPr>
              <a:t>Goal</a:t>
            </a:r>
          </a:p>
        </p:txBody>
      </p:sp>
      <p:sp>
        <p:nvSpPr>
          <p:cNvPr name="TextBox 6" id="6"/>
          <p:cNvSpPr txBox="true"/>
          <p:nvPr/>
        </p:nvSpPr>
        <p:spPr>
          <a:xfrm rot="0">
            <a:off x="1155932" y="4131310"/>
            <a:ext cx="15976136" cy="1526466"/>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 Develop a robust predictive model leveraging HR data to accurately forecast employee churn, enabling companies to proactively address retention strategies and reduce attrition rates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7901732" y="7185303"/>
            <a:ext cx="12028251" cy="9775688"/>
          </a:xfrm>
          <a:custGeom>
            <a:avLst/>
            <a:gdLst/>
            <a:ahLst/>
            <a:cxnLst/>
            <a:rect r="r" b="b" t="t" l="l"/>
            <a:pathLst>
              <a:path h="9775688" w="12028251">
                <a:moveTo>
                  <a:pt x="0" y="0"/>
                </a:moveTo>
                <a:lnTo>
                  <a:pt x="12028251" y="0"/>
                </a:lnTo>
                <a:lnTo>
                  <a:pt x="12028251" y="9775688"/>
                </a:lnTo>
                <a:lnTo>
                  <a:pt x="0" y="977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4"/>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5"/>
            <a:stretch>
              <a:fillRect l="0" t="0" r="0" b="0"/>
            </a:stretch>
          </a:blipFill>
        </p:spPr>
      </p:sp>
      <p:sp>
        <p:nvSpPr>
          <p:cNvPr name="Freeform 5" id="5"/>
          <p:cNvSpPr/>
          <p:nvPr/>
        </p:nvSpPr>
        <p:spPr>
          <a:xfrm flipH="false" flipV="false" rot="0">
            <a:off x="461191" y="5280721"/>
            <a:ext cx="17365618" cy="3027828"/>
          </a:xfrm>
          <a:custGeom>
            <a:avLst/>
            <a:gdLst/>
            <a:ahLst/>
            <a:cxnLst/>
            <a:rect r="r" b="b" t="t" l="l"/>
            <a:pathLst>
              <a:path h="3027828" w="17365618">
                <a:moveTo>
                  <a:pt x="0" y="0"/>
                </a:moveTo>
                <a:lnTo>
                  <a:pt x="17365618" y="0"/>
                </a:lnTo>
                <a:lnTo>
                  <a:pt x="17365618" y="3027828"/>
                </a:lnTo>
                <a:lnTo>
                  <a:pt x="0" y="3027828"/>
                </a:lnTo>
                <a:lnTo>
                  <a:pt x="0" y="0"/>
                </a:lnTo>
                <a:close/>
              </a:path>
            </a:pathLst>
          </a:custGeom>
          <a:blipFill>
            <a:blip r:embed="rId6"/>
            <a:stretch>
              <a:fillRect l="0" t="0" r="0" b="-569"/>
            </a:stretch>
          </a:blipFill>
        </p:spPr>
      </p:sp>
      <p:sp>
        <p:nvSpPr>
          <p:cNvPr name="TextBox 6" id="6"/>
          <p:cNvSpPr txBox="true"/>
          <p:nvPr/>
        </p:nvSpPr>
        <p:spPr>
          <a:xfrm rot="0">
            <a:off x="7920707" y="2157364"/>
            <a:ext cx="2446586" cy="873112"/>
          </a:xfrm>
          <a:prstGeom prst="rect">
            <a:avLst/>
          </a:prstGeom>
        </p:spPr>
        <p:txBody>
          <a:bodyPr anchor="t" rtlCol="false" tIns="0" lIns="0" bIns="0" rIns="0">
            <a:spAutoFit/>
          </a:bodyPr>
          <a:lstStyle/>
          <a:p>
            <a:pPr algn="ctr">
              <a:lnSpc>
                <a:spcPts val="7000"/>
              </a:lnSpc>
            </a:pPr>
            <a:r>
              <a:rPr lang="en-US" sz="5000">
                <a:solidFill>
                  <a:srgbClr val="000000"/>
                </a:solidFill>
                <a:latin typeface="Droid Serif Bold"/>
              </a:rPr>
              <a:t>Dataset</a:t>
            </a:r>
          </a:p>
        </p:txBody>
      </p:sp>
      <p:sp>
        <p:nvSpPr>
          <p:cNvPr name="TextBox 7" id="7"/>
          <p:cNvSpPr txBox="true"/>
          <p:nvPr/>
        </p:nvSpPr>
        <p:spPr>
          <a:xfrm rot="0">
            <a:off x="828734" y="3335081"/>
            <a:ext cx="16630533" cy="1526466"/>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Bold"/>
              </a:rPr>
              <a:t>The dataset comprises various HR-related attributes for company employees, including satisfaction levels, performance evaluations, project assignments, monthly working hours, and tenure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68595" y="4102150"/>
            <a:ext cx="12150810" cy="1806575"/>
          </a:xfrm>
          <a:prstGeom prst="rect">
            <a:avLst/>
          </a:prstGeom>
        </p:spPr>
        <p:txBody>
          <a:bodyPr anchor="t" rtlCol="false" tIns="0" lIns="0" bIns="0" rIns="0">
            <a:spAutoFit/>
          </a:bodyPr>
          <a:lstStyle/>
          <a:p>
            <a:pPr algn="ctr">
              <a:lnSpc>
                <a:spcPts val="6999"/>
              </a:lnSpc>
            </a:pPr>
            <a:r>
              <a:rPr lang="en-US" sz="6999">
                <a:solidFill>
                  <a:srgbClr val="283035"/>
                </a:solidFill>
                <a:latin typeface="PT Serif Bold"/>
              </a:rPr>
              <a:t>Data Analysis and Visualization</a:t>
            </a:r>
          </a:p>
        </p:txBody>
      </p:sp>
      <p:sp>
        <p:nvSpPr>
          <p:cNvPr name="TextBox 3" id="3"/>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Freeform 4" id="4"/>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6" id="6"/>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83229">
            <a:off x="13888879" y="2101283"/>
            <a:ext cx="14943376" cy="12144889"/>
          </a:xfrm>
          <a:custGeom>
            <a:avLst/>
            <a:gdLst/>
            <a:ahLst/>
            <a:cxnLst/>
            <a:rect r="r" b="b" t="t" l="l"/>
            <a:pathLst>
              <a:path h="12144889" w="14943376">
                <a:moveTo>
                  <a:pt x="0" y="0"/>
                </a:moveTo>
                <a:lnTo>
                  <a:pt x="14943376" y="0"/>
                </a:lnTo>
                <a:lnTo>
                  <a:pt x="14943376" y="12144889"/>
                </a:lnTo>
                <a:lnTo>
                  <a:pt x="0" y="1214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217367" y="979685"/>
            <a:ext cx="4211813" cy="906029"/>
          </a:xfrm>
          <a:custGeom>
            <a:avLst/>
            <a:gdLst/>
            <a:ahLst/>
            <a:cxnLst/>
            <a:rect r="r" b="b" t="t" l="l"/>
            <a:pathLst>
              <a:path h="906029" w="4211813">
                <a:moveTo>
                  <a:pt x="0" y="0"/>
                </a:moveTo>
                <a:lnTo>
                  <a:pt x="4211812" y="0"/>
                </a:lnTo>
                <a:lnTo>
                  <a:pt x="4211812" y="906029"/>
                </a:lnTo>
                <a:lnTo>
                  <a:pt x="0" y="906029"/>
                </a:lnTo>
                <a:lnTo>
                  <a:pt x="0" y="0"/>
                </a:lnTo>
                <a:close/>
              </a:path>
            </a:pathLst>
          </a:custGeom>
          <a:blipFill>
            <a:blip r:embed="rId5"/>
            <a:stretch>
              <a:fillRect l="0" t="0" r="0" b="0"/>
            </a:stretch>
          </a:blipFill>
        </p:spPr>
      </p:sp>
      <p:sp>
        <p:nvSpPr>
          <p:cNvPr name="Freeform 4" id="4"/>
          <p:cNvSpPr/>
          <p:nvPr/>
        </p:nvSpPr>
        <p:spPr>
          <a:xfrm flipH="false" flipV="false" rot="0">
            <a:off x="798647" y="871149"/>
            <a:ext cx="7072203" cy="1143340"/>
          </a:xfrm>
          <a:custGeom>
            <a:avLst/>
            <a:gdLst/>
            <a:ahLst/>
            <a:cxnLst/>
            <a:rect r="r" b="b" t="t" l="l"/>
            <a:pathLst>
              <a:path h="1143340" w="7072203">
                <a:moveTo>
                  <a:pt x="0" y="0"/>
                </a:moveTo>
                <a:lnTo>
                  <a:pt x="7072203" y="0"/>
                </a:lnTo>
                <a:lnTo>
                  <a:pt x="7072203" y="1143340"/>
                </a:lnTo>
                <a:lnTo>
                  <a:pt x="0" y="1143340"/>
                </a:lnTo>
                <a:lnTo>
                  <a:pt x="0" y="0"/>
                </a:lnTo>
                <a:close/>
              </a:path>
            </a:pathLst>
          </a:custGeom>
          <a:blipFill>
            <a:blip r:embed="rId6"/>
            <a:stretch>
              <a:fillRect l="0" t="0" r="0" b="0"/>
            </a:stretch>
          </a:blipFill>
        </p:spPr>
      </p:sp>
      <p:sp>
        <p:nvSpPr>
          <p:cNvPr name="Freeform 5" id="5"/>
          <p:cNvSpPr/>
          <p:nvPr/>
        </p:nvSpPr>
        <p:spPr>
          <a:xfrm flipH="false" flipV="false" rot="0">
            <a:off x="4947456" y="4022781"/>
            <a:ext cx="8393088" cy="6002034"/>
          </a:xfrm>
          <a:custGeom>
            <a:avLst/>
            <a:gdLst/>
            <a:ahLst/>
            <a:cxnLst/>
            <a:rect r="r" b="b" t="t" l="l"/>
            <a:pathLst>
              <a:path h="6002034" w="8393088">
                <a:moveTo>
                  <a:pt x="0" y="0"/>
                </a:moveTo>
                <a:lnTo>
                  <a:pt x="8393088" y="0"/>
                </a:lnTo>
                <a:lnTo>
                  <a:pt x="8393088" y="6002034"/>
                </a:lnTo>
                <a:lnTo>
                  <a:pt x="0" y="6002034"/>
                </a:lnTo>
                <a:lnTo>
                  <a:pt x="0" y="0"/>
                </a:lnTo>
                <a:close/>
              </a:path>
            </a:pathLst>
          </a:custGeom>
          <a:blipFill>
            <a:blip r:embed="rId7"/>
            <a:stretch>
              <a:fillRect l="0" t="0" r="0" b="0"/>
            </a:stretch>
          </a:blipFill>
        </p:spPr>
      </p:sp>
      <p:sp>
        <p:nvSpPr>
          <p:cNvPr name="TextBox 6" id="6"/>
          <p:cNvSpPr txBox="true"/>
          <p:nvPr/>
        </p:nvSpPr>
        <p:spPr>
          <a:xfrm rot="0">
            <a:off x="467786" y="9633020"/>
            <a:ext cx="155377" cy="391796"/>
          </a:xfrm>
          <a:prstGeom prst="rect">
            <a:avLst/>
          </a:prstGeom>
        </p:spPr>
        <p:txBody>
          <a:bodyPr anchor="t" rtlCol="false" tIns="0" lIns="0" bIns="0" rIns="0">
            <a:spAutoFit/>
          </a:bodyPr>
          <a:lstStyle/>
          <a:p>
            <a:pPr algn="ctr">
              <a:lnSpc>
                <a:spcPts val="3079"/>
              </a:lnSpc>
            </a:pPr>
            <a:r>
              <a:rPr lang="en-US" sz="2199">
                <a:solidFill>
                  <a:srgbClr val="283035"/>
                </a:solidFill>
                <a:latin typeface="Arimo"/>
              </a:rPr>
              <a:t>2</a:t>
            </a:r>
          </a:p>
        </p:txBody>
      </p:sp>
      <p:sp>
        <p:nvSpPr>
          <p:cNvPr name="TextBox 7" id="7"/>
          <p:cNvSpPr txBox="true"/>
          <p:nvPr/>
        </p:nvSpPr>
        <p:spPr>
          <a:xfrm rot="0">
            <a:off x="4815334" y="3061798"/>
            <a:ext cx="8657332" cy="781050"/>
          </a:xfrm>
          <a:prstGeom prst="rect">
            <a:avLst/>
          </a:prstGeom>
        </p:spPr>
        <p:txBody>
          <a:bodyPr anchor="t" rtlCol="false" tIns="0" lIns="0" bIns="0" rIns="0">
            <a:spAutoFit/>
          </a:bodyPr>
          <a:lstStyle/>
          <a:p>
            <a:pPr algn="ctr">
              <a:lnSpc>
                <a:spcPts val="6299"/>
              </a:lnSpc>
            </a:pPr>
            <a:r>
              <a:rPr lang="en-US" sz="4500">
                <a:solidFill>
                  <a:srgbClr val="000000"/>
                </a:solidFill>
                <a:latin typeface="Droid Serif Bold"/>
              </a:rPr>
              <a:t>Employees churn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DAF2M9wC1xQ</dc:identifier>
  <dcterms:modified xsi:type="dcterms:W3CDTF">2011-08-01T06:04:30Z</dcterms:modified>
  <cp:revision>1</cp:revision>
  <dc:title>2nd Project</dc:title>
</cp:coreProperties>
</file>